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439" r:id="rId2"/>
    <p:sldId id="484" r:id="rId3"/>
    <p:sldId id="495" r:id="rId4"/>
    <p:sldId id="486" r:id="rId5"/>
    <p:sldId id="487" r:id="rId6"/>
    <p:sldId id="488" r:id="rId7"/>
    <p:sldId id="496" r:id="rId8"/>
    <p:sldId id="489" r:id="rId9"/>
    <p:sldId id="490" r:id="rId10"/>
    <p:sldId id="491" r:id="rId11"/>
    <p:sldId id="492" r:id="rId12"/>
    <p:sldId id="497" r:id="rId13"/>
    <p:sldId id="501" r:id="rId14"/>
    <p:sldId id="502" r:id="rId15"/>
    <p:sldId id="503" r:id="rId16"/>
    <p:sldId id="504" r:id="rId17"/>
    <p:sldId id="505" r:id="rId18"/>
    <p:sldId id="506" r:id="rId19"/>
    <p:sldId id="507" r:id="rId20"/>
    <p:sldId id="508" r:id="rId21"/>
    <p:sldId id="509" r:id="rId22"/>
    <p:sldId id="510" r:id="rId23"/>
    <p:sldId id="474" r:id="rId24"/>
    <p:sldId id="479" r:id="rId25"/>
    <p:sldId id="478" r:id="rId26"/>
    <p:sldId id="511" r:id="rId27"/>
    <p:sldId id="477" r:id="rId28"/>
    <p:sldId id="467" r:id="rId29"/>
    <p:sldId id="498" r:id="rId30"/>
    <p:sldId id="499" r:id="rId31"/>
    <p:sldId id="500" r:id="rId32"/>
    <p:sldId id="39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5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69" autoAdjust="0"/>
  </p:normalViewPr>
  <p:slideViewPr>
    <p:cSldViewPr snapToGrid="0" snapToObjects="1">
      <p:cViewPr>
        <p:scale>
          <a:sx n="110" d="100"/>
          <a:sy n="110" d="100"/>
        </p:scale>
        <p:origin x="-2408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3EF39-9CB9-4F4F-A6BC-CBBBC77B42E8}" type="datetimeFigureOut">
              <a:rPr lang="en-US" smtClean="0"/>
              <a:t>28/06/2012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D948-D25D-8E4B-9BFE-B537C3A7C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Vanity</a:t>
            </a:r>
            <a:r>
              <a:rPr lang="en-US" baseline="0" dirty="0" smtClean="0"/>
              <a:t> slide</a:t>
            </a:r>
          </a:p>
          <a:p>
            <a:r>
              <a:rPr lang="en-US" baseline="0" dirty="0" smtClean="0"/>
              <a:t> - Work for Neo Technology, the commercial backer of the Neo4j open source graph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Remember:</a:t>
            </a:r>
            <a:r>
              <a:rPr lang="en-US" baseline="0" dirty="0" smtClean="0"/>
              <a:t> a relational database can tell you the salary of every person in this room…but Neo4j can tell you who’ll buy you a beer.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4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Regular NOSQL is all about scale</a:t>
            </a:r>
            <a:r>
              <a:rPr lang="en-US" dirty="0" smtClean="0"/>
              <a:t>, but Neo4j addresses the problem of interconnected</a:t>
            </a:r>
            <a:r>
              <a:rPr lang="en-US" baseline="0" dirty="0" smtClean="0"/>
              <a:t> data at scale.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5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design misunderstanding is to impose a relational model onto the graph DB – effectively taking a RDBMS dump and importing it.</a:t>
            </a:r>
          </a:p>
          <a:p>
            <a:r>
              <a:rPr lang="en-US" baseline="0" dirty="0" smtClean="0"/>
              <a:t> - Won’t be good, we’ve seen people trying to do this with mainframes via COBOL copybooks and it doesn’t work</a:t>
            </a:r>
          </a:p>
          <a:p>
            <a:r>
              <a:rPr lang="en-US" baseline="0" dirty="0" smtClean="0"/>
              <a:t> - You have to think!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in terms of entities (nodes) and their relationships (edges). Not in terms of entities and actions (e.g. email sleuthing problem)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the email sleuthing problem on the whiteboard.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6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ways to</a:t>
            </a:r>
            <a:r>
              <a:rPr lang="en-US" baseline="0" dirty="0" smtClean="0"/>
              <a:t> find information goals in neo4j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8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all NOSQL stores, data access tends to be programmatic in Neo4j.</a:t>
            </a:r>
          </a:p>
          <a:p>
            <a:r>
              <a:rPr lang="en-US" dirty="0" smtClean="0"/>
              <a:t>Since</a:t>
            </a:r>
            <a:r>
              <a:rPr lang="en-US" baseline="0" dirty="0" smtClean="0"/>
              <a:t> we’re Java, we get the benefits of the JVM ecosystem and there are bindings to all the popular JVM languages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part of a query</a:t>
            </a:r>
            <a:r>
              <a:rPr lang="en-US" baseline="0" dirty="0" smtClean="0"/>
              <a:t> that returns a list of props for </a:t>
            </a:r>
            <a:r>
              <a:rPr lang="en-US" baseline="0" dirty="0" err="1" smtClean="0"/>
              <a:t>daleks</a:t>
            </a:r>
            <a:endParaRPr lang="en-US" baseline="0" dirty="0" smtClean="0"/>
          </a:p>
          <a:p>
            <a:r>
              <a:rPr lang="en-US" baseline="0" dirty="0" smtClean="0"/>
              <a:t>Supply chain scenario</a:t>
            </a:r>
          </a:p>
          <a:p>
            <a:endParaRPr lang="en-US" baseline="0" dirty="0" smtClean="0"/>
          </a:p>
          <a:p>
            <a:r>
              <a:rPr lang="en-US" baseline="0" dirty="0" smtClean="0"/>
              <a:t>Hard work for non-</a:t>
            </a:r>
            <a:r>
              <a:rPr lang="en-US" baseline="0" dirty="0" err="1" smtClean="0"/>
              <a:t>devs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81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it’s quite legitimate to have an index for partners or a node that “tags” partners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exclamation mark syntax for a property means true if it exists, false otherwise.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looks a little like != in Java but absolutely does not have those semantics.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6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Idiomatic traversals in Neo4j have “Mechanical sympathy”</a:t>
            </a:r>
          </a:p>
          <a:p>
            <a:endParaRPr lang="en-US" dirty="0" smtClean="0"/>
          </a:p>
          <a:p>
            <a:r>
              <a:rPr lang="en-US" dirty="0" smtClean="0"/>
              <a:t>That is, they are sympathetic</a:t>
            </a:r>
            <a:r>
              <a:rPr lang="en-US" baseline="0" dirty="0" smtClean="0"/>
              <a:t> to the two-tiered underlying cache model which tries hard to keep you away from disk.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Looking up a start node or nodes in an index and then traversing from there is an idiomatic search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thanks to Jackie Stewart and Martin Thompson for the terminology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D8D948-D25D-8E4B-9BFE-B537C3A7CF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1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78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7723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7704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1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07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6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3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A618-0097-4544-8128-594A80843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3821906"/>
            <a:ext cx="9144000" cy="3036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A618-0097-4544-8128-594A80843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13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Neo4j:</a:t>
            </a:r>
            <a:br>
              <a:rPr lang="en-US" dirty="0" smtClean="0"/>
            </a:br>
            <a:r>
              <a:rPr lang="en-US" sz="3100" dirty="0" smtClean="0"/>
              <a:t>A Transactional, Highly-Available Graph Database</a:t>
            </a:r>
            <a:endParaRPr lang="en-US" sz="7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Jim Webber</a:t>
            </a:r>
          </a:p>
          <a:p>
            <a:r>
              <a:rPr lang="en-US" dirty="0" smtClean="0"/>
              <a:t>Chief Scientist, Neo Technology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jimwebber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0400" y="1285938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ACID Transactions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593273" y="56364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Hosting:</a:t>
            </a:r>
            <a:r>
              <a:rPr lang="en-US" dirty="0" smtClean="0"/>
              <a:t>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893293" y="4481184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Deployment:</a:t>
            </a:r>
            <a:r>
              <a:rPr lang="en-US" dirty="0" smtClean="0"/>
              <a:t> REST API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1" y="4134426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Deployment:</a:t>
            </a:r>
            <a:r>
              <a:rPr lang="en-US" dirty="0" smtClean="0"/>
              <a:t> Embedded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4"/>
            <a:endCxn id="10" idx="0"/>
          </p:cNvCxnSpPr>
          <p:nvPr/>
        </p:nvCxnSpPr>
        <p:spPr>
          <a:xfrm flipH="1">
            <a:off x="4111339" y="4006272"/>
            <a:ext cx="190614" cy="474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3"/>
            <a:endCxn id="11" idx="7"/>
          </p:cNvCxnSpPr>
          <p:nvPr/>
        </p:nvCxnSpPr>
        <p:spPr>
          <a:xfrm flipH="1">
            <a:off x="2536536" y="3849028"/>
            <a:ext cx="834736" cy="4270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4"/>
            <a:endCxn id="9" idx="7"/>
          </p:cNvCxnSpPr>
          <p:nvPr/>
        </p:nvCxnSpPr>
        <p:spPr>
          <a:xfrm flipH="1">
            <a:off x="3672608" y="5448695"/>
            <a:ext cx="438731" cy="329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1"/>
            <a:endCxn id="8" idx="5"/>
          </p:cNvCxnSpPr>
          <p:nvPr/>
        </p:nvCxnSpPr>
        <p:spPr>
          <a:xfrm flipH="1" flipV="1">
            <a:off x="2249735" y="2111760"/>
            <a:ext cx="1121537" cy="978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34351" y="2478050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SUPPORTS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18707" y="4049113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ACCESSED_VIA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86581" y="3679751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ACCESSED_VIA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31907" y="5608901"/>
            <a:ext cx="1292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HOSTED_ON</a:t>
            </a:r>
            <a:endParaRPr lang="en-US" sz="1600" dirty="0">
              <a:latin typeface="Courier New"/>
              <a:cs typeface="Courier New"/>
            </a:endParaRPr>
          </a:p>
        </p:txBody>
      </p:sp>
      <p:cxnSp>
        <p:nvCxnSpPr>
          <p:cNvPr id="54" name="Straight Arrow Connector 53"/>
          <p:cNvCxnSpPr>
            <a:stCxn id="5" idx="7"/>
            <a:endCxn id="8" idx="0"/>
          </p:cNvCxnSpPr>
          <p:nvPr/>
        </p:nvCxnSpPr>
        <p:spPr>
          <a:xfrm rot="16200000" flipV="1">
            <a:off x="4095562" y="-1421178"/>
            <a:ext cx="1788296" cy="7202527"/>
          </a:xfrm>
          <a:prstGeom prst="curvedConnector3">
            <a:avLst>
              <a:gd name="adj1" fmla="val 1657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488001" y="690645"/>
            <a:ext cx="80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LIKES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85771" y="1269718"/>
            <a:ext cx="2192197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JVM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4" idx="0"/>
            <a:endCxn id="62" idx="4"/>
          </p:cNvCxnSpPr>
          <p:nvPr/>
        </p:nvCxnSpPr>
        <p:spPr>
          <a:xfrm flipH="1" flipV="1">
            <a:off x="4081870" y="2237229"/>
            <a:ext cx="220083" cy="695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30252" y="2466336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RUNS_ON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3003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0400" y="1285938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ACID Transactions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593273" y="56364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Hosting:</a:t>
            </a:r>
            <a:r>
              <a:rPr lang="en-US" dirty="0" smtClean="0"/>
              <a:t>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893293" y="4481184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Deployment:</a:t>
            </a:r>
            <a:r>
              <a:rPr lang="en-US" dirty="0" smtClean="0"/>
              <a:t> REST API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1" y="4134426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Deployment:</a:t>
            </a:r>
            <a:r>
              <a:rPr lang="en-US" dirty="0" smtClean="0"/>
              <a:t> Embedded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4"/>
            <a:endCxn id="10" idx="0"/>
          </p:cNvCxnSpPr>
          <p:nvPr/>
        </p:nvCxnSpPr>
        <p:spPr>
          <a:xfrm flipH="1">
            <a:off x="4111339" y="4006272"/>
            <a:ext cx="190614" cy="474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3"/>
            <a:endCxn id="11" idx="7"/>
          </p:cNvCxnSpPr>
          <p:nvPr/>
        </p:nvCxnSpPr>
        <p:spPr>
          <a:xfrm flipH="1">
            <a:off x="2536536" y="3849028"/>
            <a:ext cx="834736" cy="4270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0" idx="4"/>
            <a:endCxn id="9" idx="7"/>
          </p:cNvCxnSpPr>
          <p:nvPr/>
        </p:nvCxnSpPr>
        <p:spPr>
          <a:xfrm flipH="1">
            <a:off x="3672608" y="5448695"/>
            <a:ext cx="438731" cy="3294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1"/>
            <a:endCxn id="8" idx="5"/>
          </p:cNvCxnSpPr>
          <p:nvPr/>
        </p:nvCxnSpPr>
        <p:spPr>
          <a:xfrm flipH="1" flipV="1">
            <a:off x="2249735" y="2111760"/>
            <a:ext cx="1121537" cy="978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34351" y="2478050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SUPPORTS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18707" y="4049113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ACCESSED_VIA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86581" y="3679751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ACCESSED_VIA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31907" y="5608901"/>
            <a:ext cx="1292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HOSTED_ON</a:t>
            </a:r>
            <a:endParaRPr lang="en-US" sz="1600" dirty="0">
              <a:latin typeface="Courier New"/>
              <a:cs typeface="Courier New"/>
            </a:endParaRPr>
          </a:p>
        </p:txBody>
      </p:sp>
      <p:cxnSp>
        <p:nvCxnSpPr>
          <p:cNvPr id="54" name="Straight Arrow Connector 53"/>
          <p:cNvCxnSpPr>
            <a:stCxn id="5" idx="7"/>
            <a:endCxn id="8" idx="0"/>
          </p:cNvCxnSpPr>
          <p:nvPr/>
        </p:nvCxnSpPr>
        <p:spPr>
          <a:xfrm rot="16200000" flipV="1">
            <a:off x="4095562" y="-1421178"/>
            <a:ext cx="1788296" cy="7202527"/>
          </a:xfrm>
          <a:prstGeom prst="curvedConnector3">
            <a:avLst>
              <a:gd name="adj1" fmla="val 1657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488001" y="690645"/>
            <a:ext cx="80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LIKES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85771" y="1269718"/>
            <a:ext cx="2192197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JVM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4" idx="0"/>
            <a:endCxn id="62" idx="4"/>
          </p:cNvCxnSpPr>
          <p:nvPr/>
        </p:nvCxnSpPr>
        <p:spPr>
          <a:xfrm flipH="1" flipV="1">
            <a:off x="4081870" y="2237229"/>
            <a:ext cx="220083" cy="695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30252" y="2466336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RUNS_ON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6950365" y="4276115"/>
            <a:ext cx="2204570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Client:</a:t>
            </a:r>
            <a:r>
              <a:rPr lang="en-US" dirty="0" smtClean="0"/>
              <a:t> Neo4jClient</a:t>
            </a:r>
          </a:p>
          <a:p>
            <a:pPr algn="ctr"/>
            <a:r>
              <a:rPr lang="en-US" b="1" dirty="0" smtClean="0"/>
              <a:t>Platform:</a:t>
            </a:r>
            <a:r>
              <a:rPr lang="en-US" dirty="0" smtClean="0"/>
              <a:t> .NET</a:t>
            </a:r>
            <a:endParaRPr lang="en-US" dirty="0"/>
          </a:p>
        </p:txBody>
      </p:sp>
      <p:cxnSp>
        <p:nvCxnSpPr>
          <p:cNvPr id="84" name="Straight Arrow Connector 83"/>
          <p:cNvCxnSpPr>
            <a:stCxn id="72" idx="2"/>
            <a:endCxn id="10" idx="6"/>
          </p:cNvCxnSpPr>
          <p:nvPr/>
        </p:nvCxnSpPr>
        <p:spPr>
          <a:xfrm flipH="1">
            <a:off x="5329385" y="4759871"/>
            <a:ext cx="1620980" cy="2050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183824" y="5379028"/>
            <a:ext cx="2763905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Client:</a:t>
            </a:r>
            <a:r>
              <a:rPr lang="en-US" dirty="0" smtClean="0"/>
              <a:t> Node-Neo4j</a:t>
            </a:r>
          </a:p>
          <a:p>
            <a:pPr algn="ctr"/>
            <a:r>
              <a:rPr lang="en-US" b="1" dirty="0" smtClean="0"/>
              <a:t>Platform:</a:t>
            </a:r>
            <a:r>
              <a:rPr lang="en-US" dirty="0" smtClean="0"/>
              <a:t> </a:t>
            </a:r>
            <a:r>
              <a:rPr lang="en-US" dirty="0" err="1" smtClean="0"/>
              <a:t>node,js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232633" y="5209751"/>
            <a:ext cx="1539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CONNECTS_TO</a:t>
            </a:r>
            <a:endParaRPr lang="en-US" sz="1600" dirty="0"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87" idx="2"/>
            <a:endCxn id="10" idx="5"/>
          </p:cNvCxnSpPr>
          <p:nvPr/>
        </p:nvCxnSpPr>
        <p:spPr>
          <a:xfrm flipH="1" flipV="1">
            <a:off x="4972628" y="5307006"/>
            <a:ext cx="1211196" cy="5557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364023" y="4481184"/>
            <a:ext cx="1539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CONNECTS_TO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6852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10548"/>
            <a:ext cx="9144000" cy="1143000"/>
          </a:xfrm>
        </p:spPr>
        <p:txBody>
          <a:bodyPr>
            <a:noAutofit/>
          </a:bodyPr>
          <a:lstStyle/>
          <a:p>
            <a:r>
              <a:rPr lang="en-US" sz="2900" i="1" dirty="0" smtClean="0">
                <a:latin typeface="Times New Roman"/>
                <a:cs typeface="Times New Roman"/>
              </a:rPr>
              <a:t>complexity = f(volume, velocity, variability, </a:t>
            </a:r>
            <a:r>
              <a:rPr lang="en-US" sz="2900" b="1" i="1" dirty="0" smtClean="0">
                <a:latin typeface="Times New Roman"/>
                <a:cs typeface="Times New Roman"/>
              </a:rPr>
              <a:t>connectednes</a:t>
            </a:r>
            <a:r>
              <a:rPr lang="en-US" sz="2900" i="1" dirty="0" smtClean="0">
                <a:latin typeface="Times New Roman"/>
                <a:cs typeface="Times New Roman"/>
              </a:rPr>
              <a:t>s)</a:t>
            </a:r>
            <a:endParaRPr lang="en-US" sz="2900" i="1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8546" y="1764217"/>
            <a:ext cx="654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Neo4j view of data management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01455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get going?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71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Neo4j is a graph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model:</a:t>
            </a:r>
          </a:p>
          <a:p>
            <a:pPr lvl="1"/>
            <a:r>
              <a:rPr lang="en-US" dirty="0"/>
              <a:t>Nodes with properties</a:t>
            </a:r>
          </a:p>
          <a:p>
            <a:pPr lvl="1"/>
            <a:r>
              <a:rPr lang="en-US" dirty="0"/>
              <a:t>Named relationships with </a:t>
            </a:r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Relationships </a:t>
            </a:r>
            <a:r>
              <a:rPr lang="en-US" i="1" dirty="0" smtClean="0"/>
              <a:t>always</a:t>
            </a:r>
            <a:r>
              <a:rPr lang="en-US" dirty="0" smtClean="0"/>
              <a:t> have a start and and end node</a:t>
            </a:r>
          </a:p>
          <a:p>
            <a:r>
              <a:rPr lang="en-US" dirty="0" smtClean="0"/>
              <a:t>Schema-less</a:t>
            </a:r>
          </a:p>
          <a:p>
            <a:pPr lvl="1"/>
            <a:r>
              <a:rPr lang="en-US" dirty="0" smtClean="0"/>
              <a:t>But applying sensible conventions is a very</a:t>
            </a:r>
            <a:br>
              <a:rPr lang="en-US" dirty="0" smtClean="0"/>
            </a:br>
            <a:r>
              <a:rPr lang="en-US" dirty="0" smtClean="0"/>
              <a:t>good idea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2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I just shove my CSV into it?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9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83" y="1027545"/>
            <a:ext cx="2667000" cy="3810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3363" y="3659909"/>
            <a:ext cx="3325092" cy="1592997"/>
            <a:chOff x="473363" y="3659909"/>
            <a:chExt cx="3325092" cy="1592997"/>
          </a:xfrm>
        </p:grpSpPr>
        <p:sp>
          <p:nvSpPr>
            <p:cNvPr id="6" name="TextBox 5"/>
            <p:cNvSpPr txBox="1"/>
            <p:nvPr/>
          </p:nvSpPr>
          <p:spPr>
            <a:xfrm>
              <a:off x="473363" y="4421909"/>
              <a:ext cx="26670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Your awesome new graph database</a:t>
              </a:r>
              <a:endParaRPr lang="en-US" sz="2400" dirty="0"/>
            </a:p>
          </p:txBody>
        </p:sp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3140364" y="3659909"/>
              <a:ext cx="658091" cy="11774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541818" y="1639455"/>
            <a:ext cx="3200401" cy="830997"/>
            <a:chOff x="5541818" y="1639455"/>
            <a:chExt cx="3200401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721764" y="1639455"/>
              <a:ext cx="20204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know</a:t>
              </a:r>
              <a:endParaRPr lang="en-US" sz="2400" dirty="0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541818" y="2054954"/>
              <a:ext cx="1179946" cy="463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193636" y="1514703"/>
            <a:ext cx="1893456" cy="1129206"/>
            <a:chOff x="2193636" y="1514703"/>
            <a:chExt cx="1893456" cy="1129206"/>
          </a:xfrm>
        </p:grpSpPr>
        <p:sp>
          <p:nvSpPr>
            <p:cNvPr id="18" name="TextBox 17"/>
            <p:cNvSpPr txBox="1"/>
            <p:nvPr/>
          </p:nvSpPr>
          <p:spPr>
            <a:xfrm>
              <a:off x="2193636" y="1514703"/>
              <a:ext cx="18934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What you end up with</a:t>
              </a:r>
              <a:endParaRPr lang="en-US" sz="2400" dirty="0"/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3140364" y="2345700"/>
              <a:ext cx="842818" cy="298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804350" y="6550223"/>
            <a:ext cx="4339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http://talent-</a:t>
            </a:r>
            <a:r>
              <a:rPr lang="en-US" sz="1400" dirty="0" err="1">
                <a:solidFill>
                  <a:srgbClr val="FFFFFF"/>
                </a:solidFill>
              </a:rPr>
              <a:t>dynamics.com</a:t>
            </a:r>
            <a:r>
              <a:rPr lang="en-US" sz="1400" dirty="0">
                <a:solidFill>
                  <a:srgbClr val="FFFFFF"/>
                </a:solidFill>
              </a:rPr>
              <a:t>/tag/</a:t>
            </a:r>
            <a:r>
              <a:rPr lang="en-US" sz="1400" dirty="0" err="1">
                <a:solidFill>
                  <a:srgbClr val="FFFFFF"/>
                </a:solidFill>
              </a:rPr>
              <a:t>sqaure</a:t>
            </a:r>
            <a:r>
              <a:rPr lang="en-US" sz="1400" dirty="0">
                <a:solidFill>
                  <a:srgbClr val="FFFFFF"/>
                </a:solidFill>
              </a:rPr>
              <a:t>-peg-round-hole/</a:t>
            </a:r>
          </a:p>
        </p:txBody>
      </p:sp>
    </p:spTree>
    <p:extLst>
      <p:ext uri="{BB962C8B-B14F-4D97-AF65-F5344CB8AC3E}">
        <p14:creationId xmlns:p14="http://schemas.microsoft.com/office/powerpoint/2010/main" val="1121512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Not quite…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40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job is to </a:t>
            </a:r>
            <a:r>
              <a:rPr lang="en-US" dirty="0" smtClean="0"/>
              <a:t>sketch out </a:t>
            </a:r>
            <a:r>
              <a:rPr lang="en-US" dirty="0"/>
              <a:t>a reasonable graph structure first</a:t>
            </a:r>
          </a:p>
          <a:p>
            <a:pPr lvl="1"/>
            <a:r>
              <a:rPr lang="en-US" dirty="0"/>
              <a:t>There’s probably no single “best”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Then </a:t>
            </a:r>
            <a:r>
              <a:rPr lang="en-US" dirty="0" smtClean="0"/>
              <a:t>code </a:t>
            </a:r>
            <a:r>
              <a:rPr lang="en-US" dirty="0" smtClean="0"/>
              <a:t>a batch loader against neo4j’s batch API</a:t>
            </a:r>
          </a:p>
          <a:p>
            <a:pPr lvl="1"/>
            <a:r>
              <a:rPr lang="en-US" dirty="0"/>
              <a:t>http://docs.neo4j.org/chunked/stable/rest-</a:t>
            </a:r>
            <a:r>
              <a:rPr lang="en-US" dirty="0" err="1"/>
              <a:t>api</a:t>
            </a:r>
            <a:r>
              <a:rPr lang="en-US" dirty="0"/>
              <a:t>-batch-</a:t>
            </a:r>
            <a:r>
              <a:rPr lang="en-US" dirty="0" err="1" smtClean="0"/>
              <a:t>ops.html</a:t>
            </a:r>
            <a:endParaRPr lang="en-US" dirty="0" smtClean="0"/>
          </a:p>
          <a:p>
            <a:r>
              <a:rPr lang="en-US" dirty="0" smtClean="0"/>
              <a:t>Then write the import code</a:t>
            </a:r>
          </a:p>
          <a:p>
            <a:pPr lvl="1"/>
            <a:r>
              <a:rPr lang="en-US" dirty="0" smtClean="0"/>
              <a:t>Remember to write nodes and relationships!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0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1234, 2012, Oct, 11,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50, 2012, Sept, 19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55613" y="3047567"/>
            <a:ext cx="4041775" cy="639762"/>
          </a:xfrm>
        </p:spPr>
        <p:txBody>
          <a:bodyPr/>
          <a:lstStyle/>
          <a:p>
            <a:r>
              <a:rPr lang="en-US" dirty="0" smtClean="0"/>
              <a:t>To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55613" y="3687329"/>
            <a:ext cx="8144164" cy="3951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[{"method" : "PUT", "to" : "/node/42/properties", "body" : {"amount" : 1234, "on" : "20121011"} },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{"method" : "PUT", "to" : "/node</a:t>
            </a:r>
            <a:r>
              <a:rPr lang="en-US" dirty="0" smtClean="0">
                <a:latin typeface="Courier New"/>
                <a:cs typeface="Courier New"/>
              </a:rPr>
              <a:t>/27/</a:t>
            </a:r>
            <a:r>
              <a:rPr lang="en-US" dirty="0">
                <a:latin typeface="Courier New"/>
                <a:cs typeface="Courier New"/>
              </a:rPr>
              <a:t>properties", "body" : {"amount" : 50, "on" : "20120919"} },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...]</a:t>
            </a:r>
          </a:p>
        </p:txBody>
      </p:sp>
    </p:spTree>
    <p:extLst>
      <p:ext uri="{BB962C8B-B14F-4D97-AF65-F5344CB8AC3E}">
        <p14:creationId xmlns:p14="http://schemas.microsoft.com/office/powerpoint/2010/main" val="45349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</p:spTree>
    <p:extLst>
      <p:ext uri="{BB962C8B-B14F-4D97-AF65-F5344CB8AC3E}">
        <p14:creationId xmlns:p14="http://schemas.microsoft.com/office/powerpoint/2010/main" val="2035917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OK, the data’s in, now we index!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4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Indexes? WTF? This is a graph!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Indexes are only used to remember useful starting points for graph queries</a:t>
            </a:r>
          </a:p>
          <a:p>
            <a:pPr lvl="1"/>
            <a:r>
              <a:rPr lang="en-US" dirty="0" smtClean="0"/>
              <a:t>They’re not the same as RDBMS indexes</a:t>
            </a:r>
          </a:p>
          <a:p>
            <a:r>
              <a:rPr lang="en-US" dirty="0" smtClean="0"/>
              <a:t>An idiomatic query in Neo4j starts with an index lookup for starting point(s)</a:t>
            </a:r>
          </a:p>
          <a:p>
            <a:r>
              <a:rPr lang="en-US" dirty="0" smtClean="0"/>
              <a:t>Then the interesting stuff is done by traversing the graph</a:t>
            </a:r>
          </a:p>
          <a:p>
            <a:pPr lvl="1"/>
            <a:r>
              <a:rPr lang="en-US" dirty="0" smtClean="0"/>
              <a:t>Just like algorithms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7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auto-indexing for this project</a:t>
            </a:r>
          </a:p>
          <a:p>
            <a:pPr lvl="1"/>
            <a:r>
              <a:rPr lang="en-US" dirty="0" smtClean="0"/>
              <a:t>Enable the configuration for specific key names</a:t>
            </a:r>
          </a:p>
          <a:p>
            <a:pPr lvl="1"/>
            <a:r>
              <a:rPr lang="en-US" dirty="0" smtClean="0"/>
              <a:t>Then keep discipline around key names at write-time and she’ll be right</a:t>
            </a:r>
          </a:p>
          <a:p>
            <a:r>
              <a:rPr lang="en-US" dirty="0" smtClean="0"/>
              <a:t>Don’t index everything</a:t>
            </a:r>
          </a:p>
          <a:p>
            <a:pPr lvl="1"/>
            <a:r>
              <a:rPr lang="en-US" dirty="0" smtClean="0"/>
              <a:t>The graph provides your business insight</a:t>
            </a:r>
          </a:p>
          <a:p>
            <a:r>
              <a:rPr lang="en-US" dirty="0" smtClean="0"/>
              <a:t>Do index entry points</a:t>
            </a:r>
          </a:p>
          <a:p>
            <a:pPr lvl="1"/>
            <a:r>
              <a:rPr lang="en-US" dirty="0" smtClean="0"/>
              <a:t>E.g. every node that has a </a:t>
            </a:r>
            <a:r>
              <a:rPr lang="en-US" dirty="0" err="1" smtClean="0">
                <a:latin typeface="Courier New"/>
                <a:cs typeface="Courier New"/>
              </a:rPr>
              <a:t>client_id</a:t>
            </a:r>
            <a:r>
              <a:rPr lang="en-US" dirty="0" smtClean="0"/>
              <a:t> </a:t>
            </a:r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2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85361" y="0"/>
            <a:ext cx="1102936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2942" y="6542626"/>
            <a:ext cx="4467677" cy="30777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http://</a:t>
            </a:r>
            <a:r>
              <a:rPr lang="en-US" sz="1400" dirty="0" err="1">
                <a:solidFill>
                  <a:schemeClr val="bg1"/>
                </a:solidFill>
              </a:rPr>
              <a:t>www.film.com</a:t>
            </a:r>
            <a:r>
              <a:rPr lang="en-US" sz="1400" dirty="0">
                <a:solidFill>
                  <a:schemeClr val="bg1"/>
                </a:solidFill>
              </a:rPr>
              <a:t>/movies/star-trek-hires-</a:t>
            </a:r>
            <a:r>
              <a:rPr lang="en-US" sz="1400" dirty="0" err="1">
                <a:solidFill>
                  <a:schemeClr val="bg1"/>
                </a:solidFill>
              </a:rPr>
              <a:t>cumberbatch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3798455" y="0"/>
            <a:ext cx="5576454" cy="3232727"/>
          </a:xfrm>
          <a:prstGeom prst="cloudCallout">
            <a:avLst>
              <a:gd name="adj1" fmla="val -73732"/>
              <a:gd name="adj2" fmla="val 17403"/>
            </a:avLst>
          </a:prstGeom>
          <a:solidFill>
            <a:schemeClr val="lt1">
              <a:alpha val="61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365" y="323272"/>
            <a:ext cx="4836635" cy="24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Traversal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000"/>
            <a:ext cx="8229600" cy="4856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Node </a:t>
            </a:r>
            <a:r>
              <a:rPr lang="en-US" sz="1600" dirty="0" err="1">
                <a:latin typeface="Courier New"/>
                <a:cs typeface="Courier New"/>
              </a:rPr>
              <a:t>theDaleks</a:t>
            </a:r>
            <a:r>
              <a:rPr lang="en-US" sz="1600" dirty="0">
                <a:latin typeface="Courier New"/>
                <a:cs typeface="Courier New"/>
              </a:rPr>
              <a:t> = </a:t>
            </a:r>
            <a:r>
              <a:rPr lang="en-US" sz="1600" dirty="0" err="1">
                <a:latin typeface="Courier New"/>
                <a:cs typeface="Courier New"/>
              </a:rPr>
              <a:t>universe.getDatabase</a:t>
            </a:r>
            <a:r>
              <a:rPr lang="en-US" sz="16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      .index()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      .</a:t>
            </a:r>
            <a:r>
              <a:rPr lang="en-US" sz="1600" dirty="0" err="1">
                <a:latin typeface="Courier New"/>
                <a:cs typeface="Courier New"/>
              </a:rPr>
              <a:t>forNodes</a:t>
            </a:r>
            <a:r>
              <a:rPr lang="en-US" sz="1600" dirty="0">
                <a:latin typeface="Courier New"/>
                <a:cs typeface="Courier New"/>
              </a:rPr>
              <a:t>("species")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      .get("species", "</a:t>
            </a:r>
            <a:r>
              <a:rPr lang="en-US" sz="1600" dirty="0" err="1">
                <a:latin typeface="Courier New"/>
                <a:cs typeface="Courier New"/>
              </a:rPr>
              <a:t>Dalek</a:t>
            </a:r>
            <a:r>
              <a:rPr lang="en-US" sz="1600" dirty="0">
                <a:latin typeface="Courier New"/>
                <a:cs typeface="Courier New"/>
              </a:rPr>
              <a:t>")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      .</a:t>
            </a:r>
            <a:r>
              <a:rPr lang="en-US" sz="1600" dirty="0" err="1">
                <a:latin typeface="Courier New"/>
                <a:cs typeface="Courier New"/>
              </a:rPr>
              <a:t>getSingle</a:t>
            </a:r>
            <a:r>
              <a:rPr lang="en-US" sz="1600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Traverser t = </a:t>
            </a:r>
            <a:r>
              <a:rPr lang="en-US" sz="1600" dirty="0" err="1">
                <a:latin typeface="Courier New"/>
                <a:cs typeface="Courier New"/>
              </a:rPr>
              <a:t>theDaleks.traverse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Order.DEPTH_FIRST</a:t>
            </a:r>
            <a:r>
              <a:rPr lang="en-US" sz="1600" dirty="0" smtClean="0">
                <a:latin typeface="Courier New"/>
                <a:cs typeface="Courier New"/>
              </a:rPr>
              <a:t>,  </a:t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StopEvaluator.END_OF_GRAPH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>new </a:t>
            </a:r>
            <a:r>
              <a:rPr lang="en-US" sz="1600" dirty="0" err="1">
                <a:latin typeface="Courier New"/>
                <a:cs typeface="Courier New"/>
              </a:rPr>
              <a:t>ReturnableEvaluator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smtClean="0">
                <a:latin typeface="Courier New"/>
                <a:cs typeface="Courier New"/>
              </a:rPr>
              <a:t>) {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public </a:t>
            </a:r>
            <a:r>
              <a:rPr lang="en-US" sz="1600" dirty="0" err="1">
                <a:latin typeface="Courier New"/>
                <a:cs typeface="Courier New"/>
              </a:rPr>
              <a:t>boolean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isReturnableNode</a:t>
            </a:r>
            <a:r>
              <a:rPr lang="en-US" sz="1600" dirty="0">
                <a:latin typeface="Courier New"/>
                <a:cs typeface="Courier New"/>
              </a:rPr>
              <a:t>(</a:t>
            </a:r>
            <a:r>
              <a:rPr lang="en-US" sz="1600" dirty="0" err="1">
                <a:latin typeface="Courier New"/>
                <a:cs typeface="Courier New"/>
              </a:rPr>
              <a:t>TraversalPosition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>
                <a:latin typeface="Courier New"/>
                <a:cs typeface="Courier New"/>
              </a:rPr>
              <a:t>currentPos</a:t>
            </a:r>
            <a:r>
              <a:rPr lang="en-US" sz="1600" dirty="0" smtClean="0">
                <a:latin typeface="Courier New"/>
                <a:cs typeface="Courier New"/>
              </a:rPr>
              <a:t>) {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return </a:t>
            </a:r>
            <a:r>
              <a:rPr lang="en-US" sz="1600" dirty="0" err="1">
                <a:latin typeface="Courier New"/>
                <a:cs typeface="Courier New"/>
              </a:rPr>
              <a:t>currentPos.currentNode</a:t>
            </a:r>
            <a:r>
              <a:rPr lang="en-US" sz="1600" dirty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                        .</a:t>
            </a:r>
            <a:r>
              <a:rPr lang="en-US" sz="1600" dirty="0" err="1">
                <a:latin typeface="Courier New"/>
                <a:cs typeface="Courier New"/>
              </a:rPr>
              <a:t>hasProperty</a:t>
            </a:r>
            <a:r>
              <a:rPr lang="en-US" sz="1600" dirty="0">
                <a:latin typeface="Courier New"/>
                <a:cs typeface="Courier New"/>
              </a:rPr>
              <a:t>("prop")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 }</a:t>
            </a: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 },</a:t>
            </a:r>
          </a:p>
          <a:p>
            <a:pPr marL="0" indent="0">
              <a:buNone/>
            </a:pP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DoctorWhoRelationships.APPEARED_IN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Direction.BOTH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DoctorWhoRelationships.USED_IN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Direction.INCOMING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smtClean="0">
                <a:latin typeface="Courier New"/>
                <a:cs typeface="Courier New"/>
              </a:rPr>
              <a:t/>
            </a:r>
            <a:br>
              <a:rPr lang="en-US" sz="1600" dirty="0" smtClean="0">
                <a:latin typeface="Courier New"/>
                <a:cs typeface="Courier New"/>
              </a:rPr>
            </a:b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DoctorWhoRelationships.MEMBER_OF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Direction.INCOMING</a:t>
            </a:r>
            <a:r>
              <a:rPr lang="en-US" sz="1600" dirty="0">
                <a:latin typeface="Courier New"/>
                <a:cs typeface="Courier New"/>
              </a:rPr>
              <a:t>)</a:t>
            </a:r>
            <a:r>
              <a:rPr lang="en-US" sz="1600" dirty="0" smtClean="0">
                <a:latin typeface="Courier New"/>
                <a:cs typeface="Courier New"/>
              </a:rPr>
              <a:t>;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" name="&quot;No&quot; Symbol 3"/>
          <p:cNvSpPr/>
          <p:nvPr/>
        </p:nvSpPr>
        <p:spPr>
          <a:xfrm>
            <a:off x="1062183" y="1154545"/>
            <a:ext cx="6500090" cy="5207000"/>
          </a:xfrm>
          <a:prstGeom prst="noSmoking">
            <a:avLst>
              <a:gd name="adj" fmla="val 9393"/>
            </a:avLst>
          </a:prstGeom>
          <a:solidFill>
            <a:srgbClr val="C0504D">
              <a:alpha val="6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48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HIPSTER DEVS, Y U NO LIKE JAVA?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397" y="1271129"/>
            <a:ext cx="5530421" cy="49265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88364" y="5461000"/>
            <a:ext cx="900545" cy="73665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OK, so imagine we have a graph like this…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57200" y="1411548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firstname</a:t>
            </a:r>
            <a:r>
              <a:rPr lang="en-US" b="1" dirty="0" smtClean="0"/>
              <a:t>:</a:t>
            </a:r>
            <a:r>
              <a:rPr lang="en-US" dirty="0" smtClean="0"/>
              <a:t> Fred</a:t>
            </a:r>
            <a:endParaRPr lang="en-US" dirty="0" smtClean="0"/>
          </a:p>
          <a:p>
            <a:pPr algn="ctr"/>
            <a:r>
              <a:rPr lang="en-US" b="1" dirty="0" err="1" smtClean="0"/>
              <a:t>lastname</a:t>
            </a:r>
            <a:r>
              <a:rPr lang="en-US" b="1" dirty="0" smtClean="0"/>
              <a:t>:</a:t>
            </a:r>
            <a:r>
              <a:rPr lang="en-US" dirty="0" smtClean="0"/>
              <a:t> Warne</a:t>
            </a: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5631873" y="1425401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firstname</a:t>
            </a:r>
            <a:r>
              <a:rPr lang="en-US" b="1" dirty="0" smtClean="0"/>
              <a:t>:</a:t>
            </a:r>
            <a:r>
              <a:rPr lang="en-US" dirty="0" smtClean="0"/>
              <a:t> Shane</a:t>
            </a:r>
            <a:endParaRPr lang="en-US" dirty="0" smtClean="0"/>
          </a:p>
          <a:p>
            <a:pPr algn="ctr"/>
            <a:r>
              <a:rPr lang="en-US" b="1" dirty="0" err="1" smtClean="0"/>
              <a:t>lastname</a:t>
            </a:r>
            <a:r>
              <a:rPr lang="en-US" b="1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Flintoff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625160" y="0"/>
            <a:ext cx="16013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 smtClean="0"/>
              <a:t>…</a:t>
            </a:r>
            <a:endParaRPr lang="en-US" sz="16000" dirty="0"/>
          </a:p>
        </p:txBody>
      </p:sp>
      <p:sp>
        <p:nvSpPr>
          <p:cNvPr id="6" name="Oval 5"/>
          <p:cNvSpPr/>
          <p:nvPr/>
        </p:nvSpPr>
        <p:spPr>
          <a:xfrm>
            <a:off x="609600" y="3157221"/>
            <a:ext cx="1837919" cy="8866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client_id</a:t>
            </a:r>
            <a:r>
              <a:rPr lang="en-US" b="1" dirty="0" smtClean="0"/>
              <a:t>:</a:t>
            </a:r>
            <a:r>
              <a:rPr lang="en-US" dirty="0" smtClean="0"/>
              <a:t> 1234</a:t>
            </a:r>
            <a:endParaRPr lang="en-US" dirty="0" smtClean="0"/>
          </a:p>
        </p:txBody>
      </p:sp>
      <p:sp>
        <p:nvSpPr>
          <p:cNvPr id="7" name="Oval 6"/>
          <p:cNvSpPr/>
          <p:nvPr/>
        </p:nvSpPr>
        <p:spPr>
          <a:xfrm>
            <a:off x="2706200" y="3157221"/>
            <a:ext cx="1837919" cy="8866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client_id</a:t>
            </a:r>
            <a:r>
              <a:rPr lang="en-US" b="1" dirty="0" smtClean="0"/>
              <a:t>:</a:t>
            </a:r>
            <a:r>
              <a:rPr lang="en-US" dirty="0" smtClean="0"/>
              <a:t> 5678</a:t>
            </a:r>
            <a:endParaRPr lang="en-US" dirty="0" smtClean="0"/>
          </a:p>
        </p:txBody>
      </p:sp>
      <p:sp>
        <p:nvSpPr>
          <p:cNvPr id="8" name="Oval 7"/>
          <p:cNvSpPr/>
          <p:nvPr/>
        </p:nvSpPr>
        <p:spPr>
          <a:xfrm>
            <a:off x="5012752" y="3157221"/>
            <a:ext cx="1837919" cy="8866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client_id</a:t>
            </a:r>
            <a:r>
              <a:rPr lang="en-US" b="1" dirty="0" smtClean="0"/>
              <a:t>:</a:t>
            </a:r>
            <a:r>
              <a:rPr lang="en-US" dirty="0" smtClean="0"/>
              <a:t> 9012</a:t>
            </a:r>
            <a:endParaRPr lang="en-US" dirty="0" smtClean="0"/>
          </a:p>
        </p:txBody>
      </p:sp>
      <p:sp>
        <p:nvSpPr>
          <p:cNvPr id="10" name="Oval 9"/>
          <p:cNvSpPr/>
          <p:nvPr/>
        </p:nvSpPr>
        <p:spPr>
          <a:xfrm>
            <a:off x="165786" y="4606637"/>
            <a:ext cx="2281733" cy="11229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period: </a:t>
            </a:r>
            <a:r>
              <a:rPr lang="en-US" dirty="0" smtClean="0"/>
              <a:t>2012</a:t>
            </a:r>
          </a:p>
          <a:p>
            <a:pPr algn="ctr"/>
            <a:r>
              <a:rPr lang="en-US" b="1" dirty="0" smtClean="0"/>
              <a:t>status:</a:t>
            </a:r>
            <a:r>
              <a:rPr lang="en-US" dirty="0" smtClean="0"/>
              <a:t> filed</a:t>
            </a:r>
          </a:p>
          <a:p>
            <a:pPr algn="ctr"/>
            <a:r>
              <a:rPr lang="en-US" b="1" dirty="0" smtClean="0"/>
              <a:t>details</a:t>
            </a:r>
            <a:r>
              <a:rPr lang="en-US" dirty="0" smtClean="0"/>
              <a:t>: …</a:t>
            </a:r>
            <a:endParaRPr lang="en-US" dirty="0" smtClean="0"/>
          </a:p>
        </p:txBody>
      </p:sp>
      <p:sp>
        <p:nvSpPr>
          <p:cNvPr id="11" name="Oval 10"/>
          <p:cNvSpPr/>
          <p:nvPr/>
        </p:nvSpPr>
        <p:spPr>
          <a:xfrm>
            <a:off x="2246222" y="5478551"/>
            <a:ext cx="2281733" cy="11229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period: </a:t>
            </a:r>
            <a:r>
              <a:rPr lang="en-US" dirty="0" smtClean="0"/>
              <a:t>2012</a:t>
            </a:r>
          </a:p>
          <a:p>
            <a:pPr algn="ctr"/>
            <a:r>
              <a:rPr lang="en-US" b="1" dirty="0" smtClean="0"/>
              <a:t>status:</a:t>
            </a:r>
            <a:r>
              <a:rPr lang="en-US" dirty="0" smtClean="0"/>
              <a:t> unfiled</a:t>
            </a:r>
          </a:p>
          <a:p>
            <a:pPr algn="ctr"/>
            <a:r>
              <a:rPr lang="en-US" b="1" dirty="0" smtClean="0"/>
              <a:t>details</a:t>
            </a:r>
            <a:r>
              <a:rPr lang="en-US" dirty="0" smtClean="0"/>
              <a:t>: …</a:t>
            </a:r>
            <a:endParaRPr lang="en-US" dirty="0" smtClean="0"/>
          </a:p>
        </p:txBody>
      </p:sp>
      <p:sp>
        <p:nvSpPr>
          <p:cNvPr id="12" name="Oval 11"/>
          <p:cNvSpPr/>
          <p:nvPr/>
        </p:nvSpPr>
        <p:spPr>
          <a:xfrm>
            <a:off x="3871885" y="4505731"/>
            <a:ext cx="2281733" cy="11229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period: </a:t>
            </a:r>
            <a:r>
              <a:rPr lang="en-US" dirty="0" smtClean="0"/>
              <a:t>2012</a:t>
            </a:r>
          </a:p>
          <a:p>
            <a:pPr algn="ctr"/>
            <a:r>
              <a:rPr lang="en-US" b="1" dirty="0" smtClean="0"/>
              <a:t>status:</a:t>
            </a:r>
            <a:r>
              <a:rPr lang="en-US" dirty="0" smtClean="0"/>
              <a:t> unfiled</a:t>
            </a:r>
          </a:p>
          <a:p>
            <a:pPr algn="ctr"/>
            <a:r>
              <a:rPr lang="en-US" b="1" dirty="0" smtClean="0"/>
              <a:t>details</a:t>
            </a:r>
            <a:r>
              <a:rPr lang="en-US" dirty="0" smtClean="0"/>
              <a:t>: …</a:t>
            </a:r>
            <a:endParaRPr lang="en-US" dirty="0" smtClean="0"/>
          </a:p>
        </p:txBody>
      </p:sp>
      <p:sp>
        <p:nvSpPr>
          <p:cNvPr id="13" name="Oval 12"/>
          <p:cNvSpPr/>
          <p:nvPr/>
        </p:nvSpPr>
        <p:spPr>
          <a:xfrm>
            <a:off x="6850671" y="4740910"/>
            <a:ext cx="2281733" cy="11229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period: </a:t>
            </a:r>
            <a:r>
              <a:rPr lang="en-US" dirty="0" smtClean="0"/>
              <a:t>2012</a:t>
            </a:r>
          </a:p>
          <a:p>
            <a:pPr algn="ctr"/>
            <a:r>
              <a:rPr lang="en-US" b="1" dirty="0" smtClean="0"/>
              <a:t>status:</a:t>
            </a:r>
            <a:r>
              <a:rPr lang="en-US" dirty="0" smtClean="0"/>
              <a:t> filed</a:t>
            </a:r>
          </a:p>
          <a:p>
            <a:pPr algn="ctr"/>
            <a:r>
              <a:rPr lang="en-US" b="1" dirty="0" smtClean="0"/>
              <a:t>details</a:t>
            </a:r>
            <a:r>
              <a:rPr lang="en-US" dirty="0" smtClean="0"/>
              <a:t>: …</a:t>
            </a:r>
            <a:endParaRPr lang="en-US" dirty="0" smtClean="0"/>
          </a:p>
        </p:txBody>
      </p:sp>
      <p:sp>
        <p:nvSpPr>
          <p:cNvPr id="14" name="Oval 13"/>
          <p:cNvSpPr/>
          <p:nvPr/>
        </p:nvSpPr>
        <p:spPr>
          <a:xfrm>
            <a:off x="7068185" y="3157221"/>
            <a:ext cx="1837919" cy="8866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client_id</a:t>
            </a:r>
            <a:r>
              <a:rPr lang="en-US" b="1" dirty="0" smtClean="0"/>
              <a:t>:</a:t>
            </a:r>
            <a:r>
              <a:rPr lang="en-US" dirty="0" smtClean="0"/>
              <a:t> 3456</a:t>
            </a:r>
            <a:endParaRPr lang="en-US" dirty="0" smtClean="0"/>
          </a:p>
        </p:txBody>
      </p:sp>
      <p:cxnSp>
        <p:nvCxnSpPr>
          <p:cNvPr id="15" name="Straight Arrow Connector 14"/>
          <p:cNvCxnSpPr>
            <a:stCxn id="3" idx="4"/>
            <a:endCxn id="6" idx="0"/>
          </p:cNvCxnSpPr>
          <p:nvPr/>
        </p:nvCxnSpPr>
        <p:spPr>
          <a:xfrm flipH="1">
            <a:off x="1528560" y="2485275"/>
            <a:ext cx="244822" cy="6719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0"/>
            <a:endCxn id="6" idx="4"/>
          </p:cNvCxnSpPr>
          <p:nvPr/>
        </p:nvCxnSpPr>
        <p:spPr>
          <a:xfrm flipV="1">
            <a:off x="1306653" y="4043913"/>
            <a:ext cx="221907" cy="5627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0"/>
            <a:endCxn id="7" idx="4"/>
          </p:cNvCxnSpPr>
          <p:nvPr/>
        </p:nvCxnSpPr>
        <p:spPr>
          <a:xfrm flipV="1">
            <a:off x="3387089" y="4043913"/>
            <a:ext cx="238071" cy="14346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4"/>
            <a:endCxn id="7" idx="0"/>
          </p:cNvCxnSpPr>
          <p:nvPr/>
        </p:nvCxnSpPr>
        <p:spPr>
          <a:xfrm>
            <a:off x="1773382" y="2485275"/>
            <a:ext cx="1851778" cy="6719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5"/>
            <a:endCxn id="8" idx="0"/>
          </p:cNvCxnSpPr>
          <p:nvPr/>
        </p:nvCxnSpPr>
        <p:spPr>
          <a:xfrm>
            <a:off x="2704062" y="2328031"/>
            <a:ext cx="3227650" cy="829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0"/>
            <a:endCxn id="8" idx="4"/>
          </p:cNvCxnSpPr>
          <p:nvPr/>
        </p:nvCxnSpPr>
        <p:spPr>
          <a:xfrm flipV="1">
            <a:off x="5012752" y="4043913"/>
            <a:ext cx="918960" cy="461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4"/>
            <a:endCxn id="14" idx="0"/>
          </p:cNvCxnSpPr>
          <p:nvPr/>
        </p:nvCxnSpPr>
        <p:spPr>
          <a:xfrm>
            <a:off x="6948055" y="2499128"/>
            <a:ext cx="1039090" cy="6580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0"/>
            <a:endCxn id="14" idx="4"/>
          </p:cNvCxnSpPr>
          <p:nvPr/>
        </p:nvCxnSpPr>
        <p:spPr>
          <a:xfrm flipH="1" flipV="1">
            <a:off x="7987145" y="4043913"/>
            <a:ext cx="4393" cy="6969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5095" y="2566090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ADVISES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26902" y="2566090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ADVISES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881522" y="2323699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ADVISES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74755" y="2554545"/>
            <a:ext cx="11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ADVISES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57200" y="4136399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OWNER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90159" y="4606637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OWNER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97204" y="3997733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OWNER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162342" y="4193944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OWNER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192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Cypher: ASCII ART Graph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3182" y="1600200"/>
            <a:ext cx="897081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b="1" dirty="0" smtClean="0">
                <a:latin typeface="Courier New"/>
                <a:cs typeface="Courier New"/>
              </a:rPr>
              <a:t>START partner=</a:t>
            </a:r>
            <a:r>
              <a:rPr lang="en-US" sz="2300" b="1" dirty="0" err="1" smtClean="0">
                <a:latin typeface="Courier New"/>
                <a:cs typeface="Courier New"/>
              </a:rPr>
              <a:t>node:partners</a:t>
            </a:r>
            <a:r>
              <a:rPr lang="en-US" sz="2300" b="1" dirty="0" smtClean="0">
                <a:latin typeface="Courier New"/>
                <a:cs typeface="Courier New"/>
              </a:rPr>
              <a:t>(‘*’)</a:t>
            </a:r>
            <a:endParaRPr lang="en-US" sz="23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300" b="1" i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300" b="1" dirty="0" smtClean="0">
                <a:latin typeface="Courier New"/>
                <a:cs typeface="Courier New"/>
              </a:rPr>
              <a:t>MATCH (partner)-[:ADVISES]-&gt;()</a:t>
            </a:r>
            <a:br>
              <a:rPr lang="en-US" sz="2300" b="1" dirty="0" smtClean="0">
                <a:latin typeface="Courier New"/>
                <a:cs typeface="Courier New"/>
              </a:rPr>
            </a:br>
            <a:r>
              <a:rPr lang="en-US" sz="2300" b="1" dirty="0" smtClean="0">
                <a:latin typeface="Courier New"/>
                <a:cs typeface="Courier New"/>
              </a:rPr>
              <a:t>         </a:t>
            </a:r>
            <a:r>
              <a:rPr lang="en-US" sz="2300" b="1" dirty="0" smtClean="0">
                <a:latin typeface="Courier New"/>
                <a:cs typeface="Courier New"/>
              </a:rPr>
              <a:t>&lt;-[OWNER]-(</a:t>
            </a:r>
            <a:r>
              <a:rPr lang="en-US" sz="2300" b="1" dirty="0" err="1" smtClean="0">
                <a:latin typeface="Courier New"/>
                <a:cs typeface="Courier New"/>
              </a:rPr>
              <a:t>tax_return</a:t>
            </a:r>
            <a:r>
              <a:rPr lang="en-US" sz="2300" b="1" dirty="0">
                <a:latin typeface="Courier New"/>
                <a:cs typeface="Courier New"/>
              </a:rPr>
              <a:t>)</a:t>
            </a:r>
            <a:endParaRPr lang="en-US" sz="23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300" b="1" i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300" b="1" dirty="0" smtClean="0">
                <a:latin typeface="Courier New"/>
                <a:cs typeface="Courier New"/>
              </a:rPr>
              <a:t>WHERE </a:t>
            </a:r>
            <a:r>
              <a:rPr lang="en-US" sz="2300" b="1" dirty="0" err="1" smtClean="0">
                <a:latin typeface="Courier New"/>
                <a:cs typeface="Courier New"/>
              </a:rPr>
              <a:t>tax_return.period</a:t>
            </a:r>
            <a:r>
              <a:rPr lang="en-US" sz="2300" b="1" dirty="0" smtClean="0">
                <a:latin typeface="Courier New"/>
                <a:cs typeface="Courier New"/>
              </a:rPr>
              <a:t>! = 2012 AND </a:t>
            </a:r>
          </a:p>
          <a:p>
            <a:pPr marL="0" indent="0">
              <a:buNone/>
            </a:pPr>
            <a:r>
              <a:rPr lang="en-US" sz="2300" b="1" dirty="0">
                <a:latin typeface="Courier New"/>
                <a:cs typeface="Courier New"/>
              </a:rPr>
              <a:t> </a:t>
            </a:r>
            <a:r>
              <a:rPr lang="en-US" sz="2300" b="1" dirty="0" smtClean="0">
                <a:latin typeface="Courier New"/>
                <a:cs typeface="Courier New"/>
              </a:rPr>
              <a:t> </a:t>
            </a:r>
            <a:r>
              <a:rPr lang="en-US" sz="2300" b="1" dirty="0" err="1" smtClean="0">
                <a:latin typeface="Courier New"/>
                <a:cs typeface="Courier New"/>
              </a:rPr>
              <a:t>tax_return.status</a:t>
            </a:r>
            <a:r>
              <a:rPr lang="en-US" sz="2300" b="1" dirty="0" smtClean="0">
                <a:latin typeface="Courier New"/>
                <a:cs typeface="Courier New"/>
              </a:rPr>
              <a:t>! = “unfiled”</a:t>
            </a:r>
            <a:endParaRPr lang="en-US" sz="23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300" b="1" i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300" b="1" dirty="0" smtClean="0">
                <a:latin typeface="Courier New"/>
                <a:cs typeface="Courier New"/>
              </a:rPr>
              <a:t>RETURN </a:t>
            </a:r>
            <a:r>
              <a:rPr lang="en-US" sz="2300" b="1" dirty="0" err="1" smtClean="0">
                <a:latin typeface="Courier New"/>
                <a:cs typeface="Courier New"/>
              </a:rPr>
              <a:t>partner.lastname</a:t>
            </a:r>
            <a:r>
              <a:rPr lang="en-US" sz="2300" b="1" dirty="0" smtClean="0">
                <a:latin typeface="Courier New"/>
                <a:cs typeface="Courier New"/>
              </a:rPr>
              <a:t>, count(</a:t>
            </a:r>
            <a:r>
              <a:rPr lang="en-US" sz="2300" b="1" dirty="0" err="1" smtClean="0">
                <a:latin typeface="Courier New"/>
                <a:cs typeface="Courier New"/>
              </a:rPr>
              <a:t>tax_return</a:t>
            </a:r>
            <a:r>
              <a:rPr lang="en-US" sz="23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300" b="1" dirty="0" smtClean="0">
                <a:latin typeface="Courier New"/>
                <a:cs typeface="Courier New"/>
              </a:rPr>
              <a:t>ORDER BY count(</a:t>
            </a:r>
            <a:r>
              <a:rPr lang="en-US" sz="2300" b="1" dirty="0" err="1" smtClean="0">
                <a:latin typeface="Courier New"/>
                <a:cs typeface="Courier New"/>
              </a:rPr>
              <a:t>tax_return</a:t>
            </a:r>
            <a:r>
              <a:rPr lang="en-US" sz="2300" b="1" dirty="0" smtClean="0">
                <a:latin typeface="Courier New"/>
                <a:cs typeface="Courier New"/>
              </a:rPr>
              <a:t>) </a:t>
            </a:r>
            <a:r>
              <a:rPr lang="en-US" sz="2300" b="1" dirty="0" err="1">
                <a:latin typeface="Courier New"/>
                <a:cs typeface="Courier New"/>
              </a:rPr>
              <a:t>desc</a:t>
            </a:r>
            <a:r>
              <a:rPr lang="en-US" sz="2300" b="1" dirty="0">
                <a:latin typeface="Courier New"/>
                <a:cs typeface="Courier New"/>
              </a:rPr>
              <a:t> limit 5</a:t>
            </a:r>
            <a:endParaRPr lang="en-US" sz="23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2300" b="1" dirty="0">
              <a:latin typeface="Courier New"/>
              <a:cs typeface="Courier New"/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5588000" y="2459183"/>
            <a:ext cx="3556000" cy="81972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is </a:t>
            </a:r>
            <a:r>
              <a:rPr lang="en-US" sz="2400" b="1" dirty="0" smtClean="0"/>
              <a:t>powerful!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802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4" y="0"/>
            <a:ext cx="9145948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2535" y="6542626"/>
            <a:ext cx="4721465" cy="30777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www.eachan.com</a:t>
            </a:r>
            <a:r>
              <a:rPr lang="en-US" sz="1400" dirty="0"/>
              <a:t>/2010/09/mechanical-</a:t>
            </a:r>
            <a:r>
              <a:rPr lang="en-US" sz="1400" dirty="0" err="1"/>
              <a:t>sympathy.html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067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Neo4j docs:</a:t>
            </a:r>
          </a:p>
          <a:p>
            <a:pPr lvl="1"/>
            <a:r>
              <a:rPr lang="en-US" dirty="0" smtClean="0"/>
              <a:t>http://docs.neo4j.org</a:t>
            </a:r>
          </a:p>
          <a:p>
            <a:r>
              <a:rPr lang="en-US" dirty="0" smtClean="0"/>
              <a:t>Node-Neo4j: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thingdom</a:t>
            </a:r>
            <a:r>
              <a:rPr lang="en-US" dirty="0"/>
              <a:t>/node-</a:t>
            </a:r>
            <a:r>
              <a:rPr lang="en-US" dirty="0" smtClean="0"/>
              <a:t>neo4j</a:t>
            </a:r>
          </a:p>
          <a:p>
            <a:r>
              <a:rPr lang="en-US" dirty="0" err="1" smtClean="0"/>
              <a:t>Heroku</a:t>
            </a:r>
            <a:r>
              <a:rPr lang="en-US" dirty="0" smtClean="0"/>
              <a:t> Neo4j </a:t>
            </a:r>
            <a:r>
              <a:rPr lang="en-US" dirty="0" err="1" smtClean="0"/>
              <a:t>dev</a:t>
            </a:r>
            <a:r>
              <a:rPr lang="en-US" dirty="0" smtClean="0"/>
              <a:t> </a:t>
            </a:r>
            <a:r>
              <a:rPr lang="en-US" dirty="0" err="1" smtClean="0"/>
              <a:t>centre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devcenter.heroku.com</a:t>
            </a:r>
            <a:r>
              <a:rPr lang="en-US" dirty="0"/>
              <a:t>/articles/</a:t>
            </a:r>
            <a:r>
              <a:rPr lang="en-US" dirty="0" smtClean="0"/>
              <a:t>neo4j</a:t>
            </a:r>
          </a:p>
          <a:p>
            <a:r>
              <a:rPr lang="en-US" dirty="0" smtClean="0"/>
              <a:t>Google group:</a:t>
            </a:r>
          </a:p>
          <a:p>
            <a:pPr lvl="1"/>
            <a:r>
              <a:rPr lang="en-US" dirty="0"/>
              <a:t>http://neo4j.org/community/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14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4545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One more (slightly geeky) resource...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302" y="11545"/>
            <a:ext cx="14887666" cy="68336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8540" y="862562"/>
            <a:ext cx="3452092" cy="35125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4726" y="91419"/>
            <a:ext cx="5149273" cy="7826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4095" y="3839412"/>
            <a:ext cx="1551820" cy="2872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4119" y="4046952"/>
            <a:ext cx="1118335" cy="2786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8502" y="4202544"/>
            <a:ext cx="1350554" cy="26554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5071" y="5641483"/>
            <a:ext cx="8723379" cy="892552"/>
          </a:xfrm>
          <a:prstGeom prst="rect">
            <a:avLst/>
          </a:prstGeom>
          <a:solidFill>
            <a:schemeClr val="lt1">
              <a:alpha val="68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600" b="1" u="sng" dirty="0" err="1">
                <a:latin typeface="Courier New"/>
                <a:cs typeface="Courier New"/>
              </a:rPr>
              <a:t>Koans</a:t>
            </a:r>
            <a:r>
              <a:rPr lang="en-US" sz="2600" b="1" u="sng" dirty="0">
                <a:latin typeface="Courier New"/>
                <a:cs typeface="Courier New"/>
              </a:rPr>
              <a:t>:</a:t>
            </a:r>
            <a:r>
              <a:rPr lang="en-US" sz="2600" b="1" dirty="0">
                <a:latin typeface="Courier New"/>
                <a:cs typeface="Courier New"/>
              </a:rPr>
              <a:t/>
            </a:r>
            <a:br>
              <a:rPr lang="en-US" sz="2600" b="1" dirty="0">
                <a:latin typeface="Courier New"/>
                <a:cs typeface="Courier New"/>
              </a:rPr>
            </a:br>
            <a:r>
              <a:rPr lang="en-US" sz="2600" b="1" dirty="0">
                <a:latin typeface="Courier New"/>
                <a:cs typeface="Courier New"/>
              </a:rPr>
              <a:t>https://</a:t>
            </a:r>
            <a:r>
              <a:rPr lang="en-US" sz="2600" b="1" dirty="0" err="1">
                <a:latin typeface="Courier New"/>
                <a:cs typeface="Courier New"/>
              </a:rPr>
              <a:t>github.com</a:t>
            </a:r>
            <a:r>
              <a:rPr lang="en-US" sz="2600" b="1" dirty="0">
                <a:latin typeface="Courier New"/>
                <a:cs typeface="Courier New"/>
              </a:rPr>
              <a:t>/</a:t>
            </a:r>
            <a:r>
              <a:rPr lang="en-US" sz="2600" b="1" dirty="0" err="1">
                <a:latin typeface="Courier New"/>
                <a:cs typeface="Courier New"/>
              </a:rPr>
              <a:t>jimwebber</a:t>
            </a:r>
            <a:r>
              <a:rPr lang="en-US" sz="2600" b="1" dirty="0">
                <a:latin typeface="Courier New"/>
                <a:cs typeface="Courier New"/>
              </a:rPr>
              <a:t>/neo4j-tutorial</a:t>
            </a:r>
          </a:p>
        </p:txBody>
      </p:sp>
    </p:spTree>
    <p:extLst>
      <p:ext uri="{BB962C8B-B14F-4D97-AF65-F5344CB8AC3E}">
        <p14:creationId xmlns:p14="http://schemas.microsoft.com/office/powerpoint/2010/main" val="301717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Good luck!</a:t>
            </a:r>
            <a:endParaRPr lang="en-US" sz="76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59691" y="3489037"/>
            <a:ext cx="7252853" cy="2710872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/>
              <a:t>Neo4j: </a:t>
            </a:r>
            <a:r>
              <a:rPr lang="en-US" sz="2400" b="1" dirty="0" smtClean="0"/>
              <a:t>http</a:t>
            </a:r>
            <a:r>
              <a:rPr lang="en-US" sz="2400" b="1" dirty="0"/>
              <a:t>://</a:t>
            </a:r>
            <a:r>
              <a:rPr lang="en-US" sz="2400" b="1" dirty="0" smtClean="0"/>
              <a:t>neo4j.org</a:t>
            </a:r>
          </a:p>
          <a:p>
            <a:pPr algn="l"/>
            <a:r>
              <a:rPr lang="en-US" sz="2400" dirty="0" smtClean="0"/>
              <a:t>Neo Technology: </a:t>
            </a:r>
            <a:r>
              <a:rPr lang="en-US" sz="2400" b="1" dirty="0" smtClean="0"/>
              <a:t>http://</a:t>
            </a:r>
            <a:r>
              <a:rPr lang="en-US" sz="2400" b="1" dirty="0" err="1" smtClean="0"/>
              <a:t>neotechnology.com</a:t>
            </a:r>
            <a:endParaRPr lang="en-US" sz="2400" b="1" dirty="0" smtClean="0"/>
          </a:p>
          <a:p>
            <a:pPr algn="l"/>
            <a:r>
              <a:rPr lang="en-US" sz="2400" dirty="0" smtClean="0"/>
              <a:t>Me: </a:t>
            </a:r>
            <a:r>
              <a:rPr lang="en-US" sz="2400" b="1" dirty="0" smtClean="0"/>
              <a:t>@</a:t>
            </a:r>
            <a:r>
              <a:rPr lang="en-US" sz="2400" b="1" dirty="0" err="1" smtClean="0"/>
              <a:t>jimwebber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2551545" cy="12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2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435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85771" y="1269718"/>
            <a:ext cx="2192197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JVM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4" idx="0"/>
            <a:endCxn id="62" idx="4"/>
          </p:cNvCxnSpPr>
          <p:nvPr/>
        </p:nvCxnSpPr>
        <p:spPr>
          <a:xfrm flipH="1" flipV="1">
            <a:off x="4081870" y="2237229"/>
            <a:ext cx="220083" cy="695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30252" y="2466336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RUNS_ON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3680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0400" y="1285938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ACID Transactions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1"/>
            <a:endCxn id="8" idx="5"/>
          </p:cNvCxnSpPr>
          <p:nvPr/>
        </p:nvCxnSpPr>
        <p:spPr>
          <a:xfrm flipH="1" flipV="1">
            <a:off x="2249735" y="2111760"/>
            <a:ext cx="1121537" cy="978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34351" y="2478050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SUPPORTS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85771" y="1269718"/>
            <a:ext cx="2192197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JVM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4" idx="0"/>
            <a:endCxn id="62" idx="4"/>
          </p:cNvCxnSpPr>
          <p:nvPr/>
        </p:nvCxnSpPr>
        <p:spPr>
          <a:xfrm flipH="1" flipV="1">
            <a:off x="4081870" y="2237229"/>
            <a:ext cx="220083" cy="695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30252" y="2466336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RUNS_ON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5441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0400" y="1285938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ACID Transactions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1"/>
            <a:endCxn id="8" idx="5"/>
          </p:cNvCxnSpPr>
          <p:nvPr/>
        </p:nvCxnSpPr>
        <p:spPr>
          <a:xfrm flipH="1" flipV="1">
            <a:off x="2249735" y="2111760"/>
            <a:ext cx="1121537" cy="978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34351" y="2478050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SUPPORTS</a:t>
            </a:r>
            <a:endParaRPr lang="en-US" sz="1600" dirty="0">
              <a:latin typeface="Courier New"/>
              <a:cs typeface="Courier New"/>
            </a:endParaRPr>
          </a:p>
        </p:txBody>
      </p:sp>
      <p:cxnSp>
        <p:nvCxnSpPr>
          <p:cNvPr id="54" name="Straight Arrow Connector 53"/>
          <p:cNvCxnSpPr>
            <a:stCxn id="5" idx="7"/>
            <a:endCxn id="8" idx="0"/>
          </p:cNvCxnSpPr>
          <p:nvPr/>
        </p:nvCxnSpPr>
        <p:spPr>
          <a:xfrm rot="16200000" flipV="1">
            <a:off x="4095562" y="-1421178"/>
            <a:ext cx="1788296" cy="7202527"/>
          </a:xfrm>
          <a:prstGeom prst="curvedConnector3">
            <a:avLst>
              <a:gd name="adj1" fmla="val 1657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488001" y="690645"/>
            <a:ext cx="80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LIKES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85771" y="1269718"/>
            <a:ext cx="2192197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JVM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4" idx="0"/>
            <a:endCxn id="62" idx="4"/>
          </p:cNvCxnSpPr>
          <p:nvPr/>
        </p:nvCxnSpPr>
        <p:spPr>
          <a:xfrm flipH="1" flipV="1">
            <a:off x="4081870" y="2237229"/>
            <a:ext cx="220083" cy="695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30252" y="2466336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RUNS_ON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420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0400" y="1285938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ACID Transactions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1" y="4134426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Deployment:</a:t>
            </a:r>
            <a:r>
              <a:rPr lang="en-US" dirty="0" smtClean="0"/>
              <a:t> Embedded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3"/>
            <a:endCxn id="11" idx="7"/>
          </p:cNvCxnSpPr>
          <p:nvPr/>
        </p:nvCxnSpPr>
        <p:spPr>
          <a:xfrm flipH="1">
            <a:off x="2536536" y="3849028"/>
            <a:ext cx="834736" cy="4270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1"/>
            <a:endCxn id="8" idx="5"/>
          </p:cNvCxnSpPr>
          <p:nvPr/>
        </p:nvCxnSpPr>
        <p:spPr>
          <a:xfrm flipH="1" flipV="1">
            <a:off x="2249735" y="2111760"/>
            <a:ext cx="1121537" cy="978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34351" y="2478050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SUPPORTS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86581" y="3679751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ACCESSED_VIA</a:t>
            </a:r>
            <a:endParaRPr lang="en-US" sz="1600" dirty="0">
              <a:latin typeface="Courier New"/>
              <a:cs typeface="Courier New"/>
            </a:endParaRPr>
          </a:p>
        </p:txBody>
      </p:sp>
      <p:cxnSp>
        <p:nvCxnSpPr>
          <p:cNvPr id="54" name="Straight Arrow Connector 53"/>
          <p:cNvCxnSpPr>
            <a:stCxn id="5" idx="7"/>
            <a:endCxn id="8" idx="0"/>
          </p:cNvCxnSpPr>
          <p:nvPr/>
        </p:nvCxnSpPr>
        <p:spPr>
          <a:xfrm rot="16200000" flipV="1">
            <a:off x="4095562" y="-1421178"/>
            <a:ext cx="1788296" cy="7202527"/>
          </a:xfrm>
          <a:prstGeom prst="curvedConnector3">
            <a:avLst>
              <a:gd name="adj1" fmla="val 1657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488001" y="690645"/>
            <a:ext cx="80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LIKES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85771" y="1269718"/>
            <a:ext cx="2192197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JVM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4" idx="0"/>
            <a:endCxn id="62" idx="4"/>
          </p:cNvCxnSpPr>
          <p:nvPr/>
        </p:nvCxnSpPr>
        <p:spPr>
          <a:xfrm flipH="1" flipV="1">
            <a:off x="4081870" y="2237229"/>
            <a:ext cx="220083" cy="695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30252" y="2466336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RUNS_ON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9848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Neo4j?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5771" y="2932545"/>
            <a:ext cx="2632363" cy="10737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Product:</a:t>
            </a:r>
            <a:r>
              <a:rPr lang="en-US" dirty="0" smtClean="0"/>
              <a:t> Neo4j</a:t>
            </a:r>
          </a:p>
          <a:p>
            <a:pPr algn="ctr"/>
            <a:r>
              <a:rPr lang="en-US" b="1" dirty="0" smtClean="0"/>
              <a:t>Nodes:</a:t>
            </a:r>
            <a:r>
              <a:rPr lang="en-US" dirty="0" smtClean="0"/>
              <a:t> 32B</a:t>
            </a:r>
          </a:p>
          <a:p>
            <a:pPr algn="ctr"/>
            <a:r>
              <a:rPr lang="en-US" b="1" dirty="0" err="1" smtClean="0"/>
              <a:t>Rels</a:t>
            </a:r>
            <a:r>
              <a:rPr lang="en-US" b="1" dirty="0" smtClean="0"/>
              <a:t>:</a:t>
            </a:r>
            <a:r>
              <a:rPr lang="en-US" dirty="0" smtClean="0"/>
              <a:t> 32B</a:t>
            </a:r>
          </a:p>
        </p:txBody>
      </p:sp>
      <p:sp>
        <p:nvSpPr>
          <p:cNvPr id="5" name="Oval 4"/>
          <p:cNvSpPr/>
          <p:nvPr/>
        </p:nvSpPr>
        <p:spPr>
          <a:xfrm>
            <a:off x="6511638" y="2932545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Company:</a:t>
            </a:r>
            <a:r>
              <a:rPr lang="en-US" dirty="0" smtClean="0"/>
              <a:t> Neo Technology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96179" y="1230689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Graph Database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70400" y="1285938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ACID Transactions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893293" y="4481184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Deployment:</a:t>
            </a:r>
            <a:r>
              <a:rPr lang="en-US" dirty="0" smtClean="0"/>
              <a:t> REST API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57201" y="4134426"/>
            <a:ext cx="2436092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Deployment:</a:t>
            </a:r>
            <a:r>
              <a:rPr lang="en-US" dirty="0" smtClean="0"/>
              <a:t> Embedded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7"/>
            <a:endCxn id="6" idx="3"/>
          </p:cNvCxnSpPr>
          <p:nvPr/>
        </p:nvCxnSpPr>
        <p:spPr>
          <a:xfrm flipV="1">
            <a:off x="5232633" y="2056511"/>
            <a:ext cx="620303" cy="10332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  <a:endCxn id="6" idx="4"/>
          </p:cNvCxnSpPr>
          <p:nvPr/>
        </p:nvCxnSpPr>
        <p:spPr>
          <a:xfrm flipH="1" flipV="1">
            <a:off x="6714225" y="2198200"/>
            <a:ext cx="1015459" cy="734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4" idx="6"/>
          </p:cNvCxnSpPr>
          <p:nvPr/>
        </p:nvCxnSpPr>
        <p:spPr>
          <a:xfrm flipH="1">
            <a:off x="5618134" y="3416301"/>
            <a:ext cx="893504" cy="531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4"/>
            <a:endCxn id="10" idx="0"/>
          </p:cNvCxnSpPr>
          <p:nvPr/>
        </p:nvCxnSpPr>
        <p:spPr>
          <a:xfrm flipH="1">
            <a:off x="4111339" y="4006272"/>
            <a:ext cx="190614" cy="4749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" idx="3"/>
            <a:endCxn id="11" idx="7"/>
          </p:cNvCxnSpPr>
          <p:nvPr/>
        </p:nvCxnSpPr>
        <p:spPr>
          <a:xfrm flipH="1">
            <a:off x="2536536" y="3849028"/>
            <a:ext cx="834736" cy="4270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1"/>
            <a:endCxn id="8" idx="5"/>
          </p:cNvCxnSpPr>
          <p:nvPr/>
        </p:nvCxnSpPr>
        <p:spPr>
          <a:xfrm flipH="1" flipV="1">
            <a:off x="2249735" y="2111760"/>
            <a:ext cx="1121537" cy="9780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27192" y="2593991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IS_A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18728" y="3444453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DEVELOPS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07892" y="2466336"/>
            <a:ext cx="1415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RESEARCHES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34351" y="2478050"/>
            <a:ext cx="1169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SUPPORTS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18707" y="4049113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ACCESSED_VIA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86581" y="3679751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ACCESSED_VIA</a:t>
            </a:r>
            <a:endParaRPr lang="en-US" sz="1600" dirty="0">
              <a:latin typeface="Courier New"/>
              <a:cs typeface="Courier New"/>
            </a:endParaRPr>
          </a:p>
        </p:txBody>
      </p:sp>
      <p:cxnSp>
        <p:nvCxnSpPr>
          <p:cNvPr id="54" name="Straight Arrow Connector 53"/>
          <p:cNvCxnSpPr>
            <a:stCxn id="5" idx="7"/>
            <a:endCxn id="8" idx="0"/>
          </p:cNvCxnSpPr>
          <p:nvPr/>
        </p:nvCxnSpPr>
        <p:spPr>
          <a:xfrm rot="16200000" flipV="1">
            <a:off x="4095562" y="-1421178"/>
            <a:ext cx="1788296" cy="7202527"/>
          </a:xfrm>
          <a:prstGeom prst="curvedConnector3">
            <a:avLst>
              <a:gd name="adj1" fmla="val 165723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488001" y="690645"/>
            <a:ext cx="800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LIKES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85771" y="1269718"/>
            <a:ext cx="2192197" cy="9675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Tech:</a:t>
            </a:r>
            <a:r>
              <a:rPr lang="en-US" dirty="0" smtClean="0"/>
              <a:t> JVM</a:t>
            </a:r>
            <a:endParaRPr lang="en-US" dirty="0"/>
          </a:p>
        </p:txBody>
      </p:sp>
      <p:cxnSp>
        <p:nvCxnSpPr>
          <p:cNvPr id="68" name="Straight Arrow Connector 67"/>
          <p:cNvCxnSpPr>
            <a:stCxn id="4" idx="0"/>
            <a:endCxn id="62" idx="4"/>
          </p:cNvCxnSpPr>
          <p:nvPr/>
        </p:nvCxnSpPr>
        <p:spPr>
          <a:xfrm flipH="1" flipV="1">
            <a:off x="4081870" y="2237229"/>
            <a:ext cx="220083" cy="695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230252" y="2466336"/>
            <a:ext cx="1046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RUNS_ON</a:t>
            </a:r>
            <a:endParaRPr lang="en-US" sz="16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712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25709</TotalTime>
  <Words>1361</Words>
  <Application>Microsoft Macintosh PowerPoint</Application>
  <PresentationFormat>On-screen Show (4:3)</PresentationFormat>
  <Paragraphs>300</Paragraphs>
  <Slides>32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Neo4j: A Transactional, Highly-Available Graph Database</vt:lpstr>
      <vt:lpstr>What’s Neo4j?</vt:lpstr>
      <vt:lpstr>What’s Neo4j?</vt:lpstr>
      <vt:lpstr>What’s Neo4j?</vt:lpstr>
      <vt:lpstr>What’s Neo4j?</vt:lpstr>
      <vt:lpstr>What’s Neo4j?</vt:lpstr>
      <vt:lpstr>What’s Neo4j?</vt:lpstr>
      <vt:lpstr>What’s Neo4j?</vt:lpstr>
      <vt:lpstr>What’s Neo4j?</vt:lpstr>
      <vt:lpstr>What’s Neo4j?</vt:lpstr>
      <vt:lpstr>What’s Neo4j?</vt:lpstr>
      <vt:lpstr>complexity = f(volume, velocity, variability, connectedness)</vt:lpstr>
      <vt:lpstr>How do we get going?</vt:lpstr>
      <vt:lpstr>Neo4j is a graph database</vt:lpstr>
      <vt:lpstr>So I just shove my CSV into it?</vt:lpstr>
      <vt:lpstr>PowerPoint Presentation</vt:lpstr>
      <vt:lpstr>Not quite…</vt:lpstr>
      <vt:lpstr>Batch API</vt:lpstr>
      <vt:lpstr>Mapping</vt:lpstr>
      <vt:lpstr>OK, the data’s in, now we index!</vt:lpstr>
      <vt:lpstr>Indexes? WTF? This is a graph!</vt:lpstr>
      <vt:lpstr>Index Recommendations</vt:lpstr>
      <vt:lpstr>PowerPoint Presentation</vt:lpstr>
      <vt:lpstr>Java Traversal Framework</vt:lpstr>
      <vt:lpstr>HIPSTER DEVS, Y U NO LIKE JAVA?</vt:lpstr>
      <vt:lpstr>OK, so imagine we have a graph like this…</vt:lpstr>
      <vt:lpstr>Cypher: ASCII ART Graph Queries</vt:lpstr>
      <vt:lpstr>PowerPoint Presentation</vt:lpstr>
      <vt:lpstr>Resources</vt:lpstr>
      <vt:lpstr>One more (slightly geeky) resource...</vt:lpstr>
      <vt:lpstr>PowerPoint Presentation</vt:lpstr>
      <vt:lpstr>Good luck!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Webber</dc:creator>
  <cp:lastModifiedBy>Jim Webber</cp:lastModifiedBy>
  <cp:revision>556</cp:revision>
  <cp:lastPrinted>2012-04-17T11:25:14Z</cp:lastPrinted>
  <dcterms:created xsi:type="dcterms:W3CDTF">2011-03-08T13:24:17Z</dcterms:created>
  <dcterms:modified xsi:type="dcterms:W3CDTF">2012-06-28T17:21:41Z</dcterms:modified>
</cp:coreProperties>
</file>